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34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Merriweather Sans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PT Sans Narrow" panose="020B0506020203020204" pitchFamily="3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iTEr24OybuDsTY4G0gAOiSIqEc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2" y="1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zh-TW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zh-tw/dev/library/io.html#io.BytesIO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zh-tw/dev/library/io.html#io.BytesIO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將這四個變數設定為全域變數 因為在hotels的頁面會顯示出這四個變數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從首頁的表單接收post的五個變數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先將資料庫內的資料刪除 因為有時效性，因為會刪除資料庫的資料，又要將這個程式打包成exe，所以改為使用sqlite，這樣各個使用者都用自己的資料庫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透過使用者輸入的入住和退房日期換算成住宿天數 los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url是selenium抓取資料時使用的網址，agoda將使用者輸入的資訊都放在網址，所以透過格式化字串將變數帶入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Urlfront和urlback是將抓取到json檔案內不完整的連結補上前後 變成完整的連結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將selenium監聽的選項開啟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sys._MEIPASS 是用pyinstaller 打包生成的 exe 文件運行時動態生成的依賴文件，也就是這些依賴文件所在的路徑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開啟selenium瀏覽器 等待網頁讀取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執行滾動視窗(如果直接拉到底部不會觸發讀取)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判斷滾動到下面之後有沒有下一頁的按鈕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沒有的話就結束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有的話就切換到下一頁重複執行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設定要過濾開發者監聽抓下來的資料類型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不在串列內為True 其他為False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將抓下來的所有資料進行分析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先取得message的數據 判斷不是response 收到的就換下一筆分析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取得資料的type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透過定義的函式分析type不符合函式內的type才繼續 否則換下一筆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抓取url 我們要的資料url就是search的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如果不符合就跳過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透過開發者工具執行指令取的response資料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將資料整理成json格式 將不符合格式的字符都取代掉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先判斷這些字串是否在response的資料內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雖然已經有篩選 但是有些回傳的json串流的資料不符合我們要的(有些是空的 有些是推薦地點 等等)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判斷完後開始執行json格式的抓取方式 並儲存到各個變數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有些飯店名稱有單引號 要取代掉，否則寫入到資料庫的時候會變成跳脫字元 會把隔壁欄位的資料略過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將一開始定義的變數 urlfront urlback帶入組成完整的連結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打開一個csv檔案 並且設定為連續寫入 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因為取得的串流資料有大量重複的飯店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透過讀取csv檔案內所有資料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判斷是否已經在csv檔案內 如果飯店名稱不相同才寫入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將篩選過的資料寫入資料庫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篩選並且寫入到資料庫的過程相同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只是因為抓取下來的json檔案分為上下兩部分(上面是有特價活動)(下面部分是一般沒有活動的飯店)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所以需要分成兩部分執行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如同一開始說的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WebDriverException是透過selenium抓取完所需的資料後因為後臺還在傳輸，會報錯，所以匯入並且用try except略過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將比對使用的csv刪除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透過資料庫刪除無空房和沒有連結的資料(已經驗證過Agoda網站上真的會出現點不進去的民宿)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整理好所有資料後將使用者頁面導至search頁面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單純的表單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只有要求最低價和最高價一定要輸入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名稱和區域選填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篩選條件是透過get的方式送出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這裡使用get抓取表單送出的內容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每次篩選條件的時候有四種可能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If內是第一頁的時候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特別的是我有加入第二個sql指令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因為我要讓總頁數會隨著資料總筆數變動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這裡和上一頁一樣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多了一個sql指令計算總比數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頁數的參數 total總數為變數count(也就是執行sql2後得到的數量)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Return的時候也會回傳全域變數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因為在搜尋結果頁面上方的banner會顯示入住退房人數房間數的訊息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從資料庫抓取所有資料並依照價格排序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寫入CSV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將標題欄與資料合起來建立一個CSV變數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透過datetime函式將檔名命名為現在時間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透過urllib的parse.quote函式將檔名轉譯為url編碼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將資料內容編碼設為utf-8-sig Excel才不會亂碼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將CSV建立成response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透過response將檔名命名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指定資料type為文字csv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設定matplotlib的中文字體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將要執行的sql指令使用格式化字串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這個為計算每個地點有幾筆資料 也就是幾個飯店有空房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這個為平均價格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最高價格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最低價格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統一透過空房數排序 這樣才可以比較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建立兩個空串列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將fetchall的資料加入到串列內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Subplot子圖設定為4列1欄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分別為 第一張 第二張 第三張 第四張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將bar的圖層位置往上 不要被網格覆蓋 設定zorder為1的時候沒有用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設定子圖標題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設定母圖大小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設定子圖間距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透過FigureCanvas建立空畫布 並將子母圖附上 透過io</a:t>
            </a:r>
            <a:r>
              <a:rPr lang="zh-TW" sz="1100" b="0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將記憶體內的二進位資料(照片)串流透過 </a:t>
            </a:r>
            <a:r>
              <a:rPr lang="zh-TW" sz="1100" b="0" u="sng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BytesIO</a:t>
            </a:r>
            <a:r>
              <a:rPr lang="zh-TW" sz="1100" b="0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 物件來建立另存一張圖片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None/>
            </a:pPr>
            <a:r>
              <a:rPr lang="zh-TW" sz="1100" b="0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透過response 將圖片變成可以直接在html內用 src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None/>
            </a:pPr>
            <a:r>
              <a:rPr lang="zh-TW" sz="1100" b="0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設定一個專門看分析圖的網址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將全域變數帶入banner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加入下載CSV的連結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加入看圖的連結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透過迴圈將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名稱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價錢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網址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圖片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區域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星級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寫入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然後建立頁數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5" name="Google Shape;39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調整整個body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設定下載csv和看資料分析的按鈕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會發光加上漸層變色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各個飯店的動畫 模糊背景 顏色等等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滑鼠移到訂房的動畫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固定的banner 還會隨滾動變窄一點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分頁的選取中變色、滑鼠懸浮動畫、排版等等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資料分析圖的html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因為專案完成後會使用pyinstaller打包，Sqlite必須使用絕對路徑，否則會錯誤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same thread要設定為false 否則會錯誤，後面 bug 章節會再提到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Flask的Response和Make_response是在製作網站上csv下載的連結和製作資料分析圖要回傳時使用的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Options是匯入selenium可以使用的功能 例如：無視窗執行、禁止載入圖片、監聽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WebDriverException是透過selenium抓取完所需的資料後因為後臺還在傳輸，會報錯，所以匯入並且用try except略過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下面的是因為新版的selenium指定路徑需要才另外import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Webbrowser是為了要在執行程式的時候直接開啟flask的主畫面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parse是用於將字串中的特殊字符(例如 中文或是其他語言或是特殊符號)轉譯為URL 編碼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fontManager是要將matplotlib設定中文字體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</a:t>
            </a:r>
            <a:r>
              <a:rPr lang="zh-TW" sz="1100" b="0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處理資料串流的核心工具 用來將記憶體內的二進位資料(照片)串流透過 </a:t>
            </a:r>
            <a:r>
              <a:rPr lang="zh-TW" sz="1100" b="0" u="sng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BytesIO</a:t>
            </a:r>
            <a:r>
              <a:rPr lang="zh-TW" sz="1100" b="0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 物件來建立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erriweather Sans"/>
              <a:buNone/>
            </a:pPr>
            <a:r>
              <a:rPr lang="zh-TW" sz="1100" b="0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Figure Canvas </a:t>
            </a: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就是一個畫布 乘載要附加的圖形(資料分析的圖)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使用post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value內的值是從agoda網站原始碼抓到各地區的代碼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先將這個文字方塊隱藏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再透過javascript監聽是否點擊，點擊後會出現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一整塊表單的設定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使用絕對位置擺放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並且背景有設定透明度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Userbox為輸入框的設定 會變色以及移動位置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送出的按鈕外觀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送出按鈕的外面四條線360度圍繞 漸層 消失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按下送出後會出現的文字外觀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參考表單的格式設定 位置移動而已</a:t>
            </a:r>
            <a:endParaRPr sz="11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subTitle" idx="1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9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9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 txBox="1">
            <a:spLocks noGrp="1"/>
          </p:cNvSpPr>
          <p:nvPr>
            <p:ph type="body" idx="2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body" idx="4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0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body" idx="2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body" idx="3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body" idx="4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body" idx="5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body" idx="6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0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0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0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3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3"/>
          <p:cNvSpPr txBox="1">
            <a:spLocks noGrp="1"/>
          </p:cNvSpPr>
          <p:nvPr>
            <p:ph type="subTitle" idx="1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4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4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4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5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6"/>
          <p:cNvSpPr txBox="1">
            <a:spLocks noGrp="1"/>
          </p:cNvSpPr>
          <p:nvPr>
            <p:ph type="subTitle" idx="1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7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7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7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7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8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8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8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8"/>
          <p:cNvSpPr txBox="1">
            <a:spLocks noGrp="1"/>
          </p:cNvSpPr>
          <p:nvPr>
            <p:ph type="body" idx="3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9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9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9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9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0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0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0"/>
          <p:cNvSpPr txBox="1">
            <a:spLocks noGrp="1"/>
          </p:cNvSpPr>
          <p:nvPr>
            <p:ph type="body" idx="2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0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1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61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1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1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1"/>
          <p:cNvSpPr txBox="1">
            <a:spLocks noGrp="1"/>
          </p:cNvSpPr>
          <p:nvPr>
            <p:ph type="body" idx="4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2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62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2"/>
          <p:cNvSpPr txBox="1">
            <a:spLocks noGrp="1"/>
          </p:cNvSpPr>
          <p:nvPr>
            <p:ph type="body" idx="2"/>
          </p:nvPr>
        </p:nvSpPr>
        <p:spPr>
          <a:xfrm>
            <a:off x="319248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2"/>
          <p:cNvSpPr txBox="1">
            <a:spLocks noGrp="1"/>
          </p:cNvSpPr>
          <p:nvPr>
            <p:ph type="body" idx="3"/>
          </p:nvPr>
        </p:nvSpPr>
        <p:spPr>
          <a:xfrm>
            <a:off x="6073200" y="126648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2"/>
          <p:cNvSpPr txBox="1">
            <a:spLocks noGrp="1"/>
          </p:cNvSpPr>
          <p:nvPr>
            <p:ph type="body" idx="4"/>
          </p:nvPr>
        </p:nvSpPr>
        <p:spPr>
          <a:xfrm>
            <a:off x="31176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62"/>
          <p:cNvSpPr txBox="1">
            <a:spLocks noGrp="1"/>
          </p:cNvSpPr>
          <p:nvPr>
            <p:ph type="body" idx="5"/>
          </p:nvPr>
        </p:nvSpPr>
        <p:spPr>
          <a:xfrm>
            <a:off x="319248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2"/>
          <p:cNvSpPr txBox="1">
            <a:spLocks noGrp="1"/>
          </p:cNvSpPr>
          <p:nvPr>
            <p:ph type="body" idx="6"/>
          </p:nvPr>
        </p:nvSpPr>
        <p:spPr>
          <a:xfrm>
            <a:off x="6073200" y="2991600"/>
            <a:ext cx="274320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2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3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4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 txBox="1">
            <a:spLocks noGrp="1"/>
          </p:cNvSpPr>
          <p:nvPr>
            <p:ph type="subTitle" idx="1"/>
          </p:nvPr>
        </p:nvSpPr>
        <p:spPr>
          <a:xfrm>
            <a:off x="311760" y="444960"/>
            <a:ext cx="8520120" cy="327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body" idx="3"/>
          </p:nvPr>
        </p:nvSpPr>
        <p:spPr>
          <a:xfrm>
            <a:off x="4677840" y="299160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2"/>
          </p:nvPr>
        </p:nvSpPr>
        <p:spPr>
          <a:xfrm>
            <a:off x="4677840" y="1266480"/>
            <a:ext cx="415764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body" idx="3"/>
          </p:nvPr>
        </p:nvSpPr>
        <p:spPr>
          <a:xfrm>
            <a:off x="311760" y="2991600"/>
            <a:ext cx="8520120" cy="15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7"/>
          <p:cNvCxnSpPr/>
          <p:nvPr/>
        </p:nvCxnSpPr>
        <p:spPr>
          <a:xfrm>
            <a:off x="7007400" y="3176640"/>
            <a:ext cx="562680" cy="360"/>
          </a:xfrm>
          <a:prstGeom prst="straightConnector1">
            <a:avLst/>
          </a:prstGeom>
          <a:noFill/>
          <a:ln w="76200" cap="flat" cmpd="sng">
            <a:solidFill>
              <a:srgbClr val="B3A7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37"/>
          <p:cNvCxnSpPr/>
          <p:nvPr/>
        </p:nvCxnSpPr>
        <p:spPr>
          <a:xfrm>
            <a:off x="1575000" y="3157920"/>
            <a:ext cx="562320" cy="360"/>
          </a:xfrm>
          <a:prstGeom prst="straightConnector1">
            <a:avLst/>
          </a:prstGeom>
          <a:noFill/>
          <a:ln w="76200" cap="flat" cmpd="sng">
            <a:solidFill>
              <a:srgbClr val="B3A7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37"/>
          <p:cNvGrpSpPr/>
          <p:nvPr/>
        </p:nvGrpSpPr>
        <p:grpSpPr>
          <a:xfrm>
            <a:off x="1004040" y="1021680"/>
            <a:ext cx="7137000" cy="153000"/>
            <a:chOff x="1004040" y="1021680"/>
            <a:chExt cx="7137000" cy="153000"/>
          </a:xfrm>
        </p:grpSpPr>
        <p:cxnSp>
          <p:nvCxnSpPr>
            <p:cNvPr id="13" name="Google Shape;13;p37"/>
            <p:cNvCxnSpPr/>
            <p:nvPr/>
          </p:nvCxnSpPr>
          <p:spPr>
            <a:xfrm flipH="1">
              <a:off x="1004040" y="1021680"/>
              <a:ext cx="7137000" cy="360"/>
            </a:xfrm>
            <a:prstGeom prst="straightConnector1">
              <a:avLst/>
            </a:prstGeom>
            <a:noFill/>
            <a:ln w="76200" cap="flat" cmpd="sng">
              <a:solidFill>
                <a:srgbClr val="4DB6A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37"/>
            <p:cNvCxnSpPr/>
            <p:nvPr/>
          </p:nvCxnSpPr>
          <p:spPr>
            <a:xfrm flipH="1">
              <a:off x="1004040" y="1174320"/>
              <a:ext cx="7137000" cy="360"/>
            </a:xfrm>
            <a:prstGeom prst="straightConnector1">
              <a:avLst/>
            </a:prstGeom>
            <a:noFill/>
            <a:ln w="9525" cap="flat" cmpd="sng">
              <a:solidFill>
                <a:srgbClr val="4DB6A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37"/>
          <p:cNvGrpSpPr/>
          <p:nvPr/>
        </p:nvGrpSpPr>
        <p:grpSpPr>
          <a:xfrm>
            <a:off x="1004040" y="3969000"/>
            <a:ext cx="7137000" cy="152640"/>
            <a:chOff x="1004040" y="3969000"/>
            <a:chExt cx="7137000" cy="152640"/>
          </a:xfrm>
        </p:grpSpPr>
        <p:cxnSp>
          <p:nvCxnSpPr>
            <p:cNvPr id="16" name="Google Shape;16;p37"/>
            <p:cNvCxnSpPr/>
            <p:nvPr/>
          </p:nvCxnSpPr>
          <p:spPr>
            <a:xfrm>
              <a:off x="1004040" y="4121280"/>
              <a:ext cx="7137000" cy="360"/>
            </a:xfrm>
            <a:prstGeom prst="straightConnector1">
              <a:avLst/>
            </a:prstGeom>
            <a:noFill/>
            <a:ln w="76200" cap="flat" cmpd="sng">
              <a:solidFill>
                <a:srgbClr val="4DB6A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37"/>
            <p:cNvCxnSpPr/>
            <p:nvPr/>
          </p:nvCxnSpPr>
          <p:spPr>
            <a:xfrm>
              <a:off x="1004040" y="3969000"/>
              <a:ext cx="7137000" cy="360"/>
            </a:xfrm>
            <a:prstGeom prst="straightConnector1">
              <a:avLst/>
            </a:prstGeom>
            <a:noFill/>
            <a:ln w="9525" cap="flat" cmpd="sng">
              <a:solidFill>
                <a:srgbClr val="4DB6AC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37"/>
          <p:cNvSpPr txBox="1">
            <a:spLocks noGrp="1"/>
          </p:cNvSpPr>
          <p:nvPr>
            <p:ph type="title"/>
          </p:nvPr>
        </p:nvSpPr>
        <p:spPr>
          <a:xfrm>
            <a:off x="1004040" y="1751760"/>
            <a:ext cx="7136280" cy="102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Google Shape;20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8950" rIns="91425" bIns="48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9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12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body" idx="1"/>
          </p:nvPr>
        </p:nvSpPr>
        <p:spPr>
          <a:xfrm>
            <a:off x="311760" y="1266480"/>
            <a:ext cx="8520120" cy="33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"/>
          <p:cNvSpPr txBox="1">
            <a:spLocks noGrp="1"/>
          </p:cNvSpPr>
          <p:nvPr>
            <p:ph type="title"/>
          </p:nvPr>
        </p:nvSpPr>
        <p:spPr>
          <a:xfrm>
            <a:off x="1004040" y="1751760"/>
            <a:ext cx="7136280" cy="102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</a:pPr>
            <a:r>
              <a:rPr lang="zh-TW" sz="540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Agoda爬蟲結合Flask</a:t>
            </a:r>
            <a:endParaRPr sz="5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 txBox="1">
            <a:spLocks noGrp="1"/>
          </p:cNvSpPr>
          <p:nvPr>
            <p:ph type="subTitle" idx="1"/>
          </p:nvPr>
        </p:nvSpPr>
        <p:spPr>
          <a:xfrm>
            <a:off x="2137320" y="2850120"/>
            <a:ext cx="4870080" cy="7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</a:pPr>
            <a:r>
              <a:rPr lang="en-US" altLang="zh-TW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Ecco Lin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66016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功能介紹說明）（首頁HTML表格post 搜尋條件後）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918720"/>
            <a:ext cx="4812120" cy="389844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1"/>
          <p:cNvSpPr/>
          <p:nvPr/>
        </p:nvSpPr>
        <p:spPr>
          <a:xfrm>
            <a:off x="5074920" y="2878560"/>
            <a:ext cx="3988800" cy="191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urlback=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"?finalPriceView=1&amp;isShowMobileAppPrice=false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&amp;cid=-1&amp;numberOfBedrooms=&amp;familyMode=false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adults={}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&amp;children=0&amp;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rooms={}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&amp;maxRooms=0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&amp;isCalendarCallout=false&amp;childAges=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&amp;numberOfGuest=0&amp;missingChildAges=false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&amp;travellerType=3&amp;showReviewSubmissionEntry=false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&amp;currencyCode=TWD&amp;isFreeOccSearch=false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&amp;isCityHaveAsq=false&amp;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los={}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checkin={}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.format(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adults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rooms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checkin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5099400" y="929520"/>
            <a:ext cx="3988800" cy="100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url= 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"https://www.agoda.com/zh-tw/search?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city={}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&amp;locale=zh-tw&amp;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checkIn={}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checkOut={}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rooms={}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adults={}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&amp;children=0&amp;priceCur=TWD“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.format(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city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checkin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checkout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rooms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zh-TW" sz="12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adults</a:t>
            </a:r>
            <a:r>
              <a:rPr lang="zh-TW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1"/>
          <p:cNvSpPr/>
          <p:nvPr/>
        </p:nvSpPr>
        <p:spPr>
          <a:xfrm>
            <a:off x="734400" y="1125360"/>
            <a:ext cx="1808280" cy="10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1"/>
          <p:cNvSpPr/>
          <p:nvPr/>
        </p:nvSpPr>
        <p:spPr>
          <a:xfrm>
            <a:off x="729000" y="1315800"/>
            <a:ext cx="1602720" cy="4694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1"/>
          <p:cNvSpPr/>
          <p:nvPr/>
        </p:nvSpPr>
        <p:spPr>
          <a:xfrm>
            <a:off x="729000" y="1808640"/>
            <a:ext cx="1180800" cy="3441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1"/>
          <p:cNvSpPr/>
          <p:nvPr/>
        </p:nvSpPr>
        <p:spPr>
          <a:xfrm>
            <a:off x="718200" y="2193840"/>
            <a:ext cx="2338560" cy="424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5124240" y="929160"/>
            <a:ext cx="3707640" cy="3888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718200" y="2675520"/>
            <a:ext cx="4405680" cy="2883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711360" y="3022200"/>
            <a:ext cx="2504160" cy="7678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711360" y="3832920"/>
            <a:ext cx="3185280" cy="5914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739080" y="4481280"/>
            <a:ext cx="1170360" cy="2883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65404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功能介紹說明）（首頁HTML表格post 搜尋條件後）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9600" y="870480"/>
            <a:ext cx="6544800" cy="38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2"/>
          <p:cNvSpPr/>
          <p:nvPr/>
        </p:nvSpPr>
        <p:spPr>
          <a:xfrm>
            <a:off x="1832760" y="904320"/>
            <a:ext cx="4579920" cy="12369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1832760" y="2217600"/>
            <a:ext cx="5960520" cy="10591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/>
          <p:nvPr/>
        </p:nvSpPr>
        <p:spPr>
          <a:xfrm>
            <a:off x="1832760" y="3352680"/>
            <a:ext cx="5960520" cy="14144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6479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功能介紹說明）（首頁HTML表格post 搜尋條件後）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Google Shape;29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900360"/>
            <a:ext cx="8520120" cy="3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3"/>
          <p:cNvSpPr/>
          <p:nvPr/>
        </p:nvSpPr>
        <p:spPr>
          <a:xfrm>
            <a:off x="1096560" y="996480"/>
            <a:ext cx="5960520" cy="2120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1096560" y="1280160"/>
            <a:ext cx="3051720" cy="878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3200" rIns="90000" bIns="43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3"/>
          <p:cNvSpPr/>
          <p:nvPr/>
        </p:nvSpPr>
        <p:spPr>
          <a:xfrm>
            <a:off x="1285560" y="1368360"/>
            <a:ext cx="5556600" cy="8035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3"/>
          <p:cNvSpPr/>
          <p:nvPr/>
        </p:nvSpPr>
        <p:spPr>
          <a:xfrm>
            <a:off x="3915360" y="1607760"/>
            <a:ext cx="802440" cy="1321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3"/>
          <p:cNvSpPr/>
          <p:nvPr/>
        </p:nvSpPr>
        <p:spPr>
          <a:xfrm>
            <a:off x="1434960" y="2212920"/>
            <a:ext cx="4431600" cy="14378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3"/>
          <p:cNvSpPr/>
          <p:nvPr/>
        </p:nvSpPr>
        <p:spPr>
          <a:xfrm>
            <a:off x="1783800" y="3683520"/>
            <a:ext cx="7048080" cy="5594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3"/>
          <p:cNvSpPr/>
          <p:nvPr/>
        </p:nvSpPr>
        <p:spPr>
          <a:xfrm>
            <a:off x="1434960" y="1858680"/>
            <a:ext cx="4167720" cy="1209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64180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功能介紹說明）（首頁HTML表格post 搜尋條件後）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240" y="839160"/>
            <a:ext cx="8453520" cy="34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4"/>
          <p:cNvSpPr/>
          <p:nvPr/>
        </p:nvSpPr>
        <p:spPr>
          <a:xfrm>
            <a:off x="1268280" y="855360"/>
            <a:ext cx="7530120" cy="325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941760" y="4111560"/>
            <a:ext cx="7856640" cy="1760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63568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功能介紹說明）（首頁HTML表格post 搜尋條件後）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00" y="1822320"/>
            <a:ext cx="7854840" cy="14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5"/>
          <p:cNvSpPr/>
          <p:nvPr/>
        </p:nvSpPr>
        <p:spPr>
          <a:xfrm>
            <a:off x="1360440" y="1828440"/>
            <a:ext cx="3874320" cy="19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1360440" y="2025360"/>
            <a:ext cx="7065360" cy="7174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1119960" y="2867400"/>
            <a:ext cx="3230640" cy="4532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功能介紹說明）（篩選條件HTML）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6" name="Google Shape;326;p16"/>
          <p:cNvPicPr preferRelativeResize="0"/>
          <p:nvPr/>
        </p:nvPicPr>
        <p:blipFill rotWithShape="1">
          <a:blip r:embed="rId3">
            <a:alphaModFix/>
          </a:blip>
          <a:srcRect b="987"/>
          <a:stretch/>
        </p:blipFill>
        <p:spPr>
          <a:xfrm>
            <a:off x="2510280" y="803160"/>
            <a:ext cx="4123440" cy="41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功能介紹說明）（搜尋結果頁面）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80" y="1628280"/>
            <a:ext cx="8831880" cy="188676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7"/>
          <p:cNvSpPr/>
          <p:nvPr/>
        </p:nvSpPr>
        <p:spPr>
          <a:xfrm>
            <a:off x="623880" y="1822680"/>
            <a:ext cx="3150000" cy="4906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7"/>
          <p:cNvSpPr/>
          <p:nvPr/>
        </p:nvSpPr>
        <p:spPr>
          <a:xfrm>
            <a:off x="623880" y="2313720"/>
            <a:ext cx="8363880" cy="12013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功能介紹說明）（搜尋結果頁面）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p18"/>
          <p:cNvPicPr preferRelativeResize="0"/>
          <p:nvPr/>
        </p:nvPicPr>
        <p:blipFill rotWithShape="1">
          <a:blip r:embed="rId3">
            <a:alphaModFix/>
          </a:blip>
          <a:srcRect t="1339"/>
          <a:stretch/>
        </p:blipFill>
        <p:spPr>
          <a:xfrm>
            <a:off x="272880" y="1595880"/>
            <a:ext cx="8598240" cy="197856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8"/>
          <p:cNvSpPr/>
          <p:nvPr/>
        </p:nvSpPr>
        <p:spPr>
          <a:xfrm>
            <a:off x="657000" y="1595880"/>
            <a:ext cx="8214120" cy="11224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657000" y="3301560"/>
            <a:ext cx="4681800" cy="2725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功能介紹說明）（下載CSV）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240" y="1289880"/>
            <a:ext cx="8453520" cy="25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9"/>
          <p:cNvSpPr/>
          <p:nvPr/>
        </p:nvSpPr>
        <p:spPr>
          <a:xfrm>
            <a:off x="699840" y="1289880"/>
            <a:ext cx="8098560" cy="12812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699840" y="2571840"/>
            <a:ext cx="8098560" cy="12812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功能介紹說明）（資料分析圖）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0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0" name="Google Shape;36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702360"/>
            <a:ext cx="3615480" cy="4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124000"/>
            <a:ext cx="3365280" cy="89496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0"/>
          <p:cNvSpPr/>
          <p:nvPr/>
        </p:nvSpPr>
        <p:spPr>
          <a:xfrm>
            <a:off x="565560" y="703800"/>
            <a:ext cx="2244960" cy="4219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0"/>
          <p:cNvSpPr/>
          <p:nvPr/>
        </p:nvSpPr>
        <p:spPr>
          <a:xfrm>
            <a:off x="717840" y="1126080"/>
            <a:ext cx="3209400" cy="4219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868680" y="4137480"/>
            <a:ext cx="536040" cy="896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0"/>
          <p:cNvSpPr/>
          <p:nvPr/>
        </p:nvSpPr>
        <p:spPr>
          <a:xfrm>
            <a:off x="868680" y="4227480"/>
            <a:ext cx="536040" cy="896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0"/>
          <p:cNvSpPr/>
          <p:nvPr/>
        </p:nvSpPr>
        <p:spPr>
          <a:xfrm>
            <a:off x="868680" y="4317480"/>
            <a:ext cx="536040" cy="730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28425" rIns="90000" bIns="28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0"/>
          <p:cNvSpPr/>
          <p:nvPr/>
        </p:nvSpPr>
        <p:spPr>
          <a:xfrm>
            <a:off x="868680" y="4390920"/>
            <a:ext cx="536040" cy="730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28425" rIns="90000" bIns="28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0"/>
          <p:cNvSpPr/>
          <p:nvPr/>
        </p:nvSpPr>
        <p:spPr>
          <a:xfrm>
            <a:off x="3098880" y="1249560"/>
            <a:ext cx="776880" cy="106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0"/>
          <p:cNvSpPr/>
          <p:nvPr/>
        </p:nvSpPr>
        <p:spPr>
          <a:xfrm>
            <a:off x="891360" y="1548720"/>
            <a:ext cx="1081080" cy="5338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0"/>
          <p:cNvSpPr/>
          <p:nvPr/>
        </p:nvSpPr>
        <p:spPr>
          <a:xfrm>
            <a:off x="1038240" y="2216520"/>
            <a:ext cx="1812600" cy="329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0"/>
          <p:cNvSpPr/>
          <p:nvPr/>
        </p:nvSpPr>
        <p:spPr>
          <a:xfrm>
            <a:off x="750600" y="4064040"/>
            <a:ext cx="1298160" cy="730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28425" rIns="90000" bIns="28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0"/>
          <p:cNvSpPr/>
          <p:nvPr/>
        </p:nvSpPr>
        <p:spPr>
          <a:xfrm>
            <a:off x="729360" y="4464360"/>
            <a:ext cx="1298160" cy="730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28425" rIns="90000" bIns="28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0"/>
          <p:cNvSpPr/>
          <p:nvPr/>
        </p:nvSpPr>
        <p:spPr>
          <a:xfrm>
            <a:off x="717840" y="4626360"/>
            <a:ext cx="2244960" cy="329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0"/>
          <p:cNvSpPr/>
          <p:nvPr/>
        </p:nvSpPr>
        <p:spPr>
          <a:xfrm>
            <a:off x="4572000" y="2124000"/>
            <a:ext cx="3365280" cy="8949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簡報大綱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 txBox="1">
            <a:spLocks noGrp="1"/>
          </p:cNvSpPr>
          <p:nvPr>
            <p:ph type="body" idx="1"/>
          </p:nvPr>
        </p:nvSpPr>
        <p:spPr>
          <a:xfrm>
            <a:off x="311760" y="803160"/>
            <a:ext cx="8520120" cy="403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457200" marR="0" lvl="0" indent="-349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900"/>
              <a:buFont typeface="Open Sans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作品介紹（截圖 + 功能介紹）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900"/>
              <a:buFont typeface="Open Sans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作品相關技術分享或說明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Open Sans"/>
              <a:buChar char="○"/>
            </a:pPr>
            <a:r>
              <a:rPr lang="zh-TW" sz="1500" b="0" i="0" u="none" strike="noStrike" cap="none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核心技術列表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Open Sans"/>
              <a:buChar char="○"/>
            </a:pPr>
            <a:r>
              <a:rPr lang="zh-TW" sz="1500" b="0" i="0" u="none" strike="noStrike" cap="none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各功能採用技術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900"/>
              <a:buFont typeface="Open Sans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作品遇到的相關難題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Open Sans"/>
              <a:buChar char="○"/>
            </a:pPr>
            <a:r>
              <a:rPr lang="zh-TW" sz="1500" b="0" i="0" u="none" strike="noStrike" cap="none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Bug 列表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Open Sans"/>
              <a:buChar char="○"/>
            </a:pPr>
            <a:r>
              <a:rPr lang="zh-TW" sz="1500" b="0" i="0" u="none" strike="noStrike" cap="none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Bug 解決辦法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900"/>
              <a:buFont typeface="Open Sans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作品未來想加入的後續內容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900"/>
              <a:buFont typeface="Open Sans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是否有想找合作的人(美術、企劃...)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900"/>
              <a:buFont typeface="Open Sans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總結 - 學習的經歷與過程是否跟當初所想的一樣，為什麼？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900"/>
              <a:buFont typeface="Open Sans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給予未來的自己期許以及設定目標。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功能介紹說明）（搜尋結果HTML）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1" name="Google Shape;38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735120"/>
            <a:ext cx="3847320" cy="426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790560"/>
            <a:ext cx="4179240" cy="415404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1"/>
          <p:cNvSpPr/>
          <p:nvPr/>
        </p:nvSpPr>
        <p:spPr>
          <a:xfrm>
            <a:off x="532440" y="1368720"/>
            <a:ext cx="2081520" cy="7480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1"/>
          <p:cNvSpPr/>
          <p:nvPr/>
        </p:nvSpPr>
        <p:spPr>
          <a:xfrm>
            <a:off x="532440" y="2116080"/>
            <a:ext cx="2867040" cy="8535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1"/>
          <p:cNvSpPr/>
          <p:nvPr/>
        </p:nvSpPr>
        <p:spPr>
          <a:xfrm>
            <a:off x="6582240" y="1743120"/>
            <a:ext cx="474840" cy="853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0675" rIns="90000" bIns="40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1"/>
          <p:cNvSpPr/>
          <p:nvPr/>
        </p:nvSpPr>
        <p:spPr>
          <a:xfrm>
            <a:off x="6424200" y="3077280"/>
            <a:ext cx="474840" cy="853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0675" rIns="90000" bIns="40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1"/>
          <p:cNvSpPr/>
          <p:nvPr/>
        </p:nvSpPr>
        <p:spPr>
          <a:xfrm>
            <a:off x="6424200" y="2972160"/>
            <a:ext cx="474840" cy="1047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1"/>
          <p:cNvSpPr/>
          <p:nvPr/>
        </p:nvSpPr>
        <p:spPr>
          <a:xfrm>
            <a:off x="6661800" y="1222920"/>
            <a:ext cx="474840" cy="1047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1"/>
          <p:cNvSpPr/>
          <p:nvPr/>
        </p:nvSpPr>
        <p:spPr>
          <a:xfrm>
            <a:off x="6424200" y="1419120"/>
            <a:ext cx="474840" cy="1047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1"/>
          <p:cNvSpPr/>
          <p:nvPr/>
        </p:nvSpPr>
        <p:spPr>
          <a:xfrm>
            <a:off x="6899400" y="1844280"/>
            <a:ext cx="474840" cy="1047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1"/>
          <p:cNvSpPr/>
          <p:nvPr/>
        </p:nvSpPr>
        <p:spPr>
          <a:xfrm>
            <a:off x="7632360" y="2051280"/>
            <a:ext cx="474840" cy="1047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1"/>
          <p:cNvSpPr/>
          <p:nvPr/>
        </p:nvSpPr>
        <p:spPr>
          <a:xfrm>
            <a:off x="5060880" y="4511520"/>
            <a:ext cx="971280" cy="9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功能介紹說明）（搜尋結果CSS）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9" name="Google Shape;39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80" y="748800"/>
            <a:ext cx="1239480" cy="428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8160" y="748800"/>
            <a:ext cx="2579760" cy="428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3280" y="748800"/>
            <a:ext cx="2642760" cy="428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2120" y="748800"/>
            <a:ext cx="2056680" cy="428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2"/>
          <p:cNvSpPr/>
          <p:nvPr/>
        </p:nvSpPr>
        <p:spPr>
          <a:xfrm>
            <a:off x="445320" y="865440"/>
            <a:ext cx="1097640" cy="3369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2"/>
          <p:cNvSpPr/>
          <p:nvPr/>
        </p:nvSpPr>
        <p:spPr>
          <a:xfrm>
            <a:off x="445320" y="1202760"/>
            <a:ext cx="1097640" cy="2696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2"/>
          <p:cNvSpPr/>
          <p:nvPr/>
        </p:nvSpPr>
        <p:spPr>
          <a:xfrm>
            <a:off x="445320" y="1472760"/>
            <a:ext cx="1097640" cy="29883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2"/>
          <p:cNvSpPr/>
          <p:nvPr/>
        </p:nvSpPr>
        <p:spPr>
          <a:xfrm>
            <a:off x="445320" y="4760640"/>
            <a:ext cx="1097640" cy="2696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2"/>
          <p:cNvSpPr/>
          <p:nvPr/>
        </p:nvSpPr>
        <p:spPr>
          <a:xfrm>
            <a:off x="1841040" y="764280"/>
            <a:ext cx="2306160" cy="42663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2"/>
          <p:cNvSpPr/>
          <p:nvPr/>
        </p:nvSpPr>
        <p:spPr>
          <a:xfrm>
            <a:off x="4354200" y="748800"/>
            <a:ext cx="2482200" cy="42663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2"/>
          <p:cNvSpPr/>
          <p:nvPr/>
        </p:nvSpPr>
        <p:spPr>
          <a:xfrm>
            <a:off x="7041960" y="756360"/>
            <a:ext cx="1896840" cy="42663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功能介紹說明）（搜尋結果CSS）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6" name="Google Shape;41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160" y="802440"/>
            <a:ext cx="2259360" cy="423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2200" y="802440"/>
            <a:ext cx="1860120" cy="4234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23"/>
          <p:cNvGrpSpPr/>
          <p:nvPr/>
        </p:nvGrpSpPr>
        <p:grpSpPr>
          <a:xfrm>
            <a:off x="6262560" y="802440"/>
            <a:ext cx="1711800" cy="4234680"/>
            <a:chOff x="6262560" y="802440"/>
            <a:chExt cx="1711800" cy="4234680"/>
          </a:xfrm>
        </p:grpSpPr>
        <p:pic>
          <p:nvPicPr>
            <p:cNvPr id="419" name="Google Shape;419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62560" y="4689360"/>
              <a:ext cx="1711800" cy="347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62560" y="802440"/>
              <a:ext cx="1711800" cy="38865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Google Shape;421;p23"/>
          <p:cNvSpPr/>
          <p:nvPr/>
        </p:nvSpPr>
        <p:spPr>
          <a:xfrm>
            <a:off x="1383840" y="802440"/>
            <a:ext cx="2048040" cy="42346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3"/>
          <p:cNvSpPr/>
          <p:nvPr/>
        </p:nvSpPr>
        <p:spPr>
          <a:xfrm>
            <a:off x="4086360" y="802440"/>
            <a:ext cx="1696320" cy="42346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3"/>
          <p:cNvSpPr/>
          <p:nvPr/>
        </p:nvSpPr>
        <p:spPr>
          <a:xfrm>
            <a:off x="6436800" y="802440"/>
            <a:ext cx="1534320" cy="128988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3"/>
          <p:cNvSpPr/>
          <p:nvPr/>
        </p:nvSpPr>
        <p:spPr>
          <a:xfrm>
            <a:off x="6436800" y="2092680"/>
            <a:ext cx="1534320" cy="294444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功能介紹說明）（資料分析圖HTML）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760" y="1282680"/>
            <a:ext cx="7404120" cy="257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功能介紹說明）（使用pyinstaller打包成exe）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5"/>
          <p:cNvSpPr txBox="1">
            <a:spLocks noGrp="1"/>
          </p:cNvSpPr>
          <p:nvPr>
            <p:ph type="body" idx="1"/>
          </p:nvPr>
        </p:nvSpPr>
        <p:spPr>
          <a:xfrm>
            <a:off x="311760" y="803160"/>
            <a:ext cx="8520120" cy="403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2500" lnSpcReduction="20000"/>
          </a:bodyPr>
          <a:lstStyle/>
          <a:p>
            <a:pPr marL="48996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使用以下指令打包: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996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*先將chromedriver.exe、放在主程式同目錄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996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--add-binary代表將chromedriver.exe打包到exe內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996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--add-data代表將指定路徑檔案打包到exe內的根目錄或是指定路徑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996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pyinstaller -F --add-binary "chromedriver.exe";"." --add-data=".\\flask.db;." --add-data=".\\ TaipeiSansTCBeta-Regular.ttf;." --add-data=".\\templates\\*;.\\templates" --add-data=".\\static\\css\\*;.\\static\\css" form.py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SzPct val="1000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996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若images, js內有檔案需加入這個指令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996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--add-data=".\\static\\images\\*;.\\static\\images"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996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--add-data=".\\static\\js\\*;.\\static\\js“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996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SzPct val="1000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996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9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打包完成後可直接讓沒有編譯器的使用者使用（Chrome版本需為119.x.xxxx.xxx）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核心技術列表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6"/>
          <p:cNvSpPr txBox="1">
            <a:spLocks noGrp="1"/>
          </p:cNvSpPr>
          <p:nvPr>
            <p:ph type="body" idx="1"/>
          </p:nvPr>
        </p:nvSpPr>
        <p:spPr>
          <a:xfrm>
            <a:off x="311760" y="803160"/>
            <a:ext cx="8520120" cy="403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91000"/>
          </a:bodyPr>
          <a:lstStyle/>
          <a:p>
            <a:pPr marL="898920" marR="0" lvl="0" indent="-4492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透過selenium開發者工具抓取網站回傳資料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8920" marR="0" lvl="0" indent="-44928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使用sqlite3在多人使用時各資料庫可以各自獨立運作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8920" marR="0" lvl="0" indent="-44928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清洗資料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8920" marR="0" lvl="0" indent="-44928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使用Flask將抓取到的資料呈現並且分析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8920" marR="0" lvl="0" indent="-44928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在Flask建立可以下載的連結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8920" marR="0" lvl="0" indent="-44928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透過Flask將資料即時分析製作成圖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8920" marR="0" lvl="0" indent="-44928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使用javascript監聽網站元素是否被點擊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8920" marR="0" lvl="0" indent="-44928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網頁CSS設計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8920" marR="0" lvl="0" indent="-44928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/>
            </a:pPr>
            <a:r>
              <a:rPr lang="zh-TW" sz="19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將程式打包成exe，可以在沒有編譯器的電腦運作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928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SzPct val="1000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928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SzPct val="1000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928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SzPct val="1000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928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SzPct val="1000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0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各功能採用技術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 txBox="1">
            <a:spLocks noGrp="1"/>
          </p:cNvSpPr>
          <p:nvPr>
            <p:ph type="body" idx="1"/>
          </p:nvPr>
        </p:nvSpPr>
        <p:spPr>
          <a:xfrm>
            <a:off x="311760" y="803160"/>
            <a:ext cx="8520000" cy="4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98000"/>
          </a:bodyPr>
          <a:lstStyle/>
          <a:p>
            <a:pPr marL="896039" marR="0" lvl="0" indent="-4478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/>
            </a:pPr>
            <a:r>
              <a:rPr lang="zh-TW"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透過selenium開發者工具抓取網站回傳資料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6039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使用selenium運行javascript，使頁面自動滾動，自動偵測是否有下一頁，並從開發者工具監聽抓取response資料。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6039" marR="0" lvl="0" indent="-44784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 startAt="2"/>
            </a:pPr>
            <a:r>
              <a:rPr lang="zh-TW"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使用sqlite3在多人使用時各資料庫可以各自獨立運作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6039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由於sqlite3讀取、寫入單一db檔案，發表到github上後，下載即可運用，無需另外安裝mysql。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6039" marR="0" lvl="0" indent="-44784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 startAt="3"/>
            </a:pPr>
            <a:r>
              <a:rPr lang="zh-TW"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清洗資料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6039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第一步先將所有抓取到的XHR資料過濾TYPE、判斷是否是Response收到、XHR資料的URL是否是特定的URL，使用replace()將抓取到的json格式資料去除多餘字符，並使用CSV讀取檔案判斷是否已存在，若重複就不寫入，最後透過資料庫將特殊條件的資料去除（如：沒有空房、沒有連結的飯店）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各功能採用技術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8"/>
          <p:cNvSpPr txBox="1">
            <a:spLocks noGrp="1"/>
          </p:cNvSpPr>
          <p:nvPr>
            <p:ph type="body" idx="1"/>
          </p:nvPr>
        </p:nvSpPr>
        <p:spPr>
          <a:xfrm>
            <a:off x="311760" y="803160"/>
            <a:ext cx="8520120" cy="403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82000" lnSpcReduction="20000"/>
          </a:bodyPr>
          <a:lstStyle/>
          <a:p>
            <a:pPr marL="882000" marR="0" lvl="0" indent="-44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 startAt="4"/>
            </a:pPr>
            <a:r>
              <a:rPr lang="zh-TW"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使用Flask將抓取到的資料呈現並且分析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820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透過表單和使用者互動，選取地點、入住日期、退房日期、人數、房間數後，程式會自動抓取分析資料，透過篩選飯店名稱、區域、價格上下，呈現在網頁上，使用者可以透過網頁上飯店的各項資訊選擇要訂哪一間飯店，也可以透過下載CSV瀏覽所有可以訂房的飯店，或是查看各區域飯店空房數分析圖、各區域飯店平均價分析圖、各區域飯店最高價分析圖、各區域飯店最低價分析圖。在呈現所有可以訂房的網頁上分頁也會隨著資料總筆數改變。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82000" marR="0" lvl="0" indent="-44100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 startAt="5"/>
            </a:pPr>
            <a:r>
              <a:rPr lang="zh-TW"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在Flask建立可以下載的連結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820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透過datetime函式將檔名命名為現在時間，並使用urllib的parse.quote函式將檔名轉譯為url編碼，再使用Make Response、Response將csv檔案命名並指定資料類型為text/csv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82000" marR="0" lvl="0" indent="-44100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Arial"/>
              <a:buAutoNum type="arabicPeriod" startAt="6"/>
            </a:pPr>
            <a:r>
              <a:rPr lang="zh-TW"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透過Flask將資料即時分析製作成圖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820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Open Sans"/>
              <a:buNone/>
            </a:pPr>
            <a:r>
              <a:rPr lang="zh-TW"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建立一個函式並透過字串格式化執行sql指令，將四張分析圖分別設定為4張子圖，使用長條圖加上格子方便比較數據。將4張子圖合併為一張母圖，透過</a:t>
            </a:r>
            <a:r>
              <a:rPr lang="zh-TW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FigureCanvas函式建立畫布將母圖附上，再透過io函式將記憶體的二進位資料透過BytesIO物件來建立另存一張圖片，最後透過response將圖片回傳變成可以直接使用的連結。</a:t>
            </a:r>
            <a:r>
              <a:rPr lang="zh-TW" sz="15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SzPct val="1000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9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作品遇到的相關難題（Bug 列表）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9"/>
          <p:cNvSpPr txBox="1">
            <a:spLocks noGrp="1"/>
          </p:cNvSpPr>
          <p:nvPr>
            <p:ph type="body" idx="1"/>
          </p:nvPr>
        </p:nvSpPr>
        <p:spPr>
          <a:xfrm>
            <a:off x="311760" y="803160"/>
            <a:ext cx="8520120" cy="403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800280" marR="0" lvl="0" indent="-343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WebDriverException error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ProgrammingError: SQLite objects created in a thread can only be used in that same thread.The object was created in thread id 23508 and this is thread id 22640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無法監聽使用者點擊某個元素後跳出元素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篩選結果價格排序問題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使用BeautifulSoup只能抓取一個json資料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接收不到POST的資料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抓取到的json資料有太多重複或是官方網站沒有提供連結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送出POST資料後沒有到下個頁面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分頁總頁數顯示有誤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無法建立下載CSV連結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無法將分析圖匯出到Flask頁面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Arial"/>
              <a:buAutoNum type="arabicPeriod"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打包成exe後無法使用selenium、db、網頁和css讀取不到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0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作品問題解決辦法（除錯技巧、Bug 解決辦法...）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0"/>
          <p:cNvSpPr txBox="1">
            <a:spLocks noGrp="1"/>
          </p:cNvSpPr>
          <p:nvPr>
            <p:ph type="body" idx="1"/>
          </p:nvPr>
        </p:nvSpPr>
        <p:spPr>
          <a:xfrm>
            <a:off x="311760" y="864000"/>
            <a:ext cx="8520120" cy="403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800280" marR="0" lvl="0" indent="-343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WebDriverException error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網頁可能在程式執行開發者工具之後還有請求，會導致出現這個錯誤，因為要抓的json 在執行開發者工具前就已讀取完畢，可以忽略這個錯誤，使用try except避免執行錯誤。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 startAt="2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ProgrammingError: SQLite objects created in a thread can only be used in that same thread.The object was created in thread id 23508 and this is thread id 22640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默認情況下，check_same_thread設定為True，只有創建的thread可以使用連接。在此次專案中必須設置為False，否則會錯誤，若設置為False，返回的連接可以被多個thread共享。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 startAt="3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無法監聽使用者點擊某個元素後跳出元素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因為對於前端沒有任何經驗，不知道要使用甚麼方式偵測使用者的操作，先將要跳出的元素css設為display:none，再透過javascript監聽元素是否被點擊。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 startAt="4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篩選結果價格排序問題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資料輸出到網頁後發現價格排序有問題，並沒有依照大小順序排列，檢查資料庫才發現是建立資料庫的時候價格並未設為數字。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0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功能介紹說明）（流程圖）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2" name="Google Shape;172;p4"/>
          <p:cNvGrpSpPr/>
          <p:nvPr/>
        </p:nvGrpSpPr>
        <p:grpSpPr>
          <a:xfrm>
            <a:off x="393480" y="869040"/>
            <a:ext cx="8356680" cy="4063680"/>
            <a:chOff x="393480" y="869040"/>
            <a:chExt cx="8356680" cy="4063680"/>
          </a:xfrm>
        </p:grpSpPr>
        <p:grpSp>
          <p:nvGrpSpPr>
            <p:cNvPr id="173" name="Google Shape;173;p4"/>
            <p:cNvGrpSpPr/>
            <p:nvPr/>
          </p:nvGrpSpPr>
          <p:grpSpPr>
            <a:xfrm>
              <a:off x="393480" y="869040"/>
              <a:ext cx="8356680" cy="4063680"/>
              <a:chOff x="393480" y="869040"/>
              <a:chExt cx="8356680" cy="4063680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393480" y="869040"/>
                <a:ext cx="8356680" cy="4063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 rot="5400000">
                <a:off x="1566720" y="2099160"/>
                <a:ext cx="1049760" cy="1195200"/>
              </a:xfrm>
              <a:prstGeom prst="bentUpArrow">
                <a:avLst>
                  <a:gd name="adj1" fmla="val 32840"/>
                  <a:gd name="adj2" fmla="val 25000"/>
                  <a:gd name="adj3" fmla="val 35780"/>
                </a:avLst>
              </a:prstGeom>
              <a:solidFill>
                <a:schemeClr val="accent1">
                  <a:alpha val="29803"/>
                </a:schemeClr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893160" y="892440"/>
                <a:ext cx="1767600" cy="1236960"/>
              </a:xfrm>
              <a:prstGeom prst="roundRect">
                <a:avLst>
                  <a:gd name="adj" fmla="val 16670"/>
                </a:avLst>
              </a:prstGeom>
              <a:solidFill>
                <a:schemeClr val="accent1"/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47950" tIns="147950" rIns="87475" bIns="14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3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首頁（/）</a:t>
                </a:r>
                <a:endParaRPr sz="23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805"/>
                  </a:spcBef>
                  <a:spcAft>
                    <a:spcPts val="0"/>
                  </a:spcAft>
                  <a:buNone/>
                </a:pPr>
                <a:r>
                  <a:rPr lang="zh-TW"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（搜尋功能）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2650320" y="1072080"/>
                <a:ext cx="3103200" cy="89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3275" tIns="53275" rIns="53275" bIns="53275" anchor="ctr" anchorCtr="0">
                <a:noAutofit/>
              </a:bodyPr>
              <a:lstStyle/>
              <a:p>
                <a:pPr marL="57240" marR="0" lvl="1" indent="-6985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zh-TW" sz="11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POST（抓取資料）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240" marR="0" lvl="1" indent="-69850" algn="l" rtl="0">
                  <a:lnSpc>
                    <a:spcPct val="90000"/>
                  </a:lnSpc>
                  <a:spcBef>
                    <a:spcPts val="164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zh-TW" sz="11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Selenium觸發網站回應json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240" marR="0" lvl="1" indent="-69850" algn="l" rtl="0">
                  <a:lnSpc>
                    <a:spcPct val="90000"/>
                  </a:lnSpc>
                  <a:spcBef>
                    <a:spcPts val="164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zh-TW" sz="11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Selenium抓取監聽後台並抓取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240" marR="0" lvl="1" indent="-69850" algn="l" rtl="0">
                  <a:lnSpc>
                    <a:spcPct val="90000"/>
                  </a:lnSpc>
                  <a:spcBef>
                    <a:spcPts val="164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zh-TW" sz="11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透過CSV和DB存取、整理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 rot="5400000">
                <a:off x="3281040" y="3504600"/>
                <a:ext cx="1049760" cy="1195200"/>
              </a:xfrm>
              <a:prstGeom prst="bentUpArrow">
                <a:avLst>
                  <a:gd name="adj1" fmla="val 32840"/>
                  <a:gd name="adj2" fmla="val 25000"/>
                  <a:gd name="adj3" fmla="val 35780"/>
                </a:avLst>
              </a:prstGeom>
              <a:solidFill>
                <a:schemeClr val="accent1">
                  <a:alpha val="29803"/>
                </a:schemeClr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2646360" y="2282400"/>
                <a:ext cx="1767600" cy="1236960"/>
              </a:xfrm>
              <a:prstGeom prst="roundRect">
                <a:avLst>
                  <a:gd name="adj" fmla="val 16670"/>
                </a:avLst>
              </a:prstGeom>
              <a:solidFill>
                <a:schemeClr val="accent1"/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47950" tIns="147950" rIns="87475" bIns="14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3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篩選條件</a:t>
                </a:r>
                <a:endParaRPr sz="23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805"/>
                  </a:spcBef>
                  <a:spcAft>
                    <a:spcPts val="0"/>
                  </a:spcAft>
                  <a:buNone/>
                </a:pPr>
                <a:r>
                  <a:rPr lang="zh-TW"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（/search）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4400640" y="2617200"/>
                <a:ext cx="2117880" cy="588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3275" tIns="53275" rIns="53275" bIns="53275" anchor="ctr" anchorCtr="0">
                <a:noAutofit/>
              </a:bodyPr>
              <a:lstStyle/>
              <a:p>
                <a:pPr marL="57240" marR="0" lvl="1" indent="-6985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zh-TW" sz="11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GET（送出條件）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240" marR="0" lvl="1" indent="-69850" algn="l" rtl="0">
                  <a:lnSpc>
                    <a:spcPct val="90000"/>
                  </a:lnSpc>
                  <a:spcBef>
                    <a:spcPts val="164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zh-TW" sz="11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依條件抓取資料庫的資料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4697280" y="3672360"/>
                <a:ext cx="1767600" cy="1236960"/>
              </a:xfrm>
              <a:prstGeom prst="roundRect">
                <a:avLst>
                  <a:gd name="adj" fmla="val 16670"/>
                </a:avLst>
              </a:prstGeom>
              <a:solidFill>
                <a:schemeClr val="accent1"/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47950" tIns="147950" rIns="87475" bIns="147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2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顯示各飯店</a:t>
                </a:r>
                <a:endParaRPr sz="2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805"/>
                  </a:spcBef>
                  <a:spcAft>
                    <a:spcPts val="0"/>
                  </a:spcAft>
                  <a:buNone/>
                </a:pPr>
                <a:r>
                  <a:rPr lang="zh-TW" sz="1800" b="0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（/hotels）</a:t>
                </a: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6424920" y="3801240"/>
                <a:ext cx="2285640" cy="999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3275" tIns="53275" rIns="53275" bIns="53275" anchor="ctr" anchorCtr="0">
                <a:noAutofit/>
              </a:bodyPr>
              <a:lstStyle/>
              <a:p>
                <a:pPr marL="57240" marR="0" lvl="1" indent="-6985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zh-TW" sz="11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使用資料庫抓取資料製作CSV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240" marR="0" lvl="1" indent="-69850" algn="l" rtl="0">
                  <a:lnSpc>
                    <a:spcPct val="90000"/>
                  </a:lnSpc>
                  <a:spcBef>
                    <a:spcPts val="164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Char char="•"/>
                </a:pPr>
                <a:r>
                  <a:rPr lang="zh-TW" sz="110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使用資料庫抓取資料製作分析圖表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" name="Google Shape;183;p4"/>
            <p:cNvSpPr/>
            <p:nvPr/>
          </p:nvSpPr>
          <p:spPr>
            <a:xfrm>
              <a:off x="1427760" y="2739960"/>
              <a:ext cx="761760" cy="454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POST &amp; redirect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151080" y="4242600"/>
              <a:ext cx="761760" cy="27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GET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5068080" y="3155400"/>
              <a:ext cx="876240" cy="27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重新篩選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5068080" y="1377720"/>
              <a:ext cx="876240" cy="272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重新搜尋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4"/>
          <p:cNvSpPr/>
          <p:nvPr/>
        </p:nvSpPr>
        <p:spPr>
          <a:xfrm rot="-5400000">
            <a:off x="4571025" y="1274550"/>
            <a:ext cx="1907700" cy="1740000"/>
          </a:xfrm>
          <a:prstGeom prst="bentUpArrow">
            <a:avLst>
              <a:gd name="adj1" fmla="val 17095"/>
              <a:gd name="adj2" fmla="val 16231"/>
              <a:gd name="adj3" fmla="val 18851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"/>
          <p:cNvSpPr/>
          <p:nvPr/>
        </p:nvSpPr>
        <p:spPr>
          <a:xfrm rot="-5400000">
            <a:off x="5111775" y="2389800"/>
            <a:ext cx="635700" cy="1930500"/>
          </a:xfrm>
          <a:prstGeom prst="bentUpArrow">
            <a:avLst>
              <a:gd name="adj1" fmla="val 47198"/>
              <a:gd name="adj2" fmla="val 33728"/>
              <a:gd name="adj3" fmla="val 33726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作品問題解決辦法（除錯技巧、Bug 解決辦法...）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1"/>
          <p:cNvSpPr txBox="1">
            <a:spLocks noGrp="1"/>
          </p:cNvSpPr>
          <p:nvPr>
            <p:ph type="body" idx="1"/>
          </p:nvPr>
        </p:nvSpPr>
        <p:spPr>
          <a:xfrm>
            <a:off x="311760" y="864000"/>
            <a:ext cx="8520120" cy="403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800280" marR="0" lvl="0" indent="-343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 startAt="5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使用BeautifulSoup只能抓取一個json資料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首先網站需要滑鼠滾動才可以觸發資料讀取，接著由於Network內的&lt;search&gt; json 資料header一模一樣，最後只能透過selenium執行javascript讓頁面滾動，再使用開發者工具監聽Network所有資料，抓取下來後資料清洗。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 startAt="6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接收不到POST的資料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一開始是因為使用request.args.get讀取表單送出內容，POST內容需要透過 request.form才可以接收到表單資料。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 startAt="7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抓取到的json資料有太多重複或是官方網站沒有提供連結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透過CSV和sqlite做資料清洗，使用CSV比對重複飯店，再使用資料庫刪除不符合條件的資料。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 startAt="8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送出POST資料後沒有到下個頁面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使用redirect順利導向到指定的頁面。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2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作品問題解決辦法（除錯技巧、Bug 解決辦法...）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2"/>
          <p:cNvSpPr txBox="1">
            <a:spLocks noGrp="1"/>
          </p:cNvSpPr>
          <p:nvPr>
            <p:ph type="body" idx="1"/>
          </p:nvPr>
        </p:nvSpPr>
        <p:spPr>
          <a:xfrm>
            <a:off x="311760" y="864000"/>
            <a:ext cx="8520120" cy="403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800280" marR="0" lvl="0" indent="-34307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 startAt="9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分頁總頁數顯示有誤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使用pagination分頁會發現篩選到較少頁數時總頁數依然不變，會導致使用者在點擊到後面的頁面的時候沒有任何東西，修改函式內的參數total為個別篩選條件的總數量(count)後，順利解決。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 startAt="10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無法建立下載CSV連結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儲存檔名時一直報錯，經過搜尋後才知道url的檔名需要經過編譯，否則中文或是特殊符號會出現錯誤，要使用urllib的parse.quote函式進行轉譯。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 startAt="11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無法將分析圖匯出到Flask頁面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將數據透過matplotlib製作出來後不知道如何放入到Flask頁面，最後透過FigureCanvas與io函式將matplotlib的圖附在FigureCanvas上再使用ByteIO物件建立圖片。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0" indent="-343079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Arial"/>
              <a:buAutoNum type="arabicPeriod" startAt="12"/>
            </a:pPr>
            <a:r>
              <a:rPr lang="zh-TW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打包成exe後無法使用selenium，網頁和css讀取不到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9200" marR="0" lvl="0" indent="0" algn="l" rtl="0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r>
              <a:rPr lang="zh-TW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需要特別注意路徑問題。了解到用 pyinstaller 打包生成的 exe 文件，在運行時會動態生成依賴文件，sys._MEIPASS 就是這些依賴文件所在文件夾的路徑，除了路徑要指定清楚外，在輸入打包指令的時候要add data和add binary並且放置在exe內的相對位置才可以讓Flask順利讀取檔案。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功能介紹說明）（全部檔案）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6120" y="923040"/>
            <a:ext cx="3911400" cy="383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3">
            <a:alphaModFix/>
          </a:blip>
          <a:srcRect l="71885" t="86991"/>
          <a:stretch/>
        </p:blipFill>
        <p:spPr>
          <a:xfrm>
            <a:off x="3007800" y="1129680"/>
            <a:ext cx="2783160" cy="16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 l="71885" t="86991"/>
          <a:stretch/>
        </p:blipFill>
        <p:spPr>
          <a:xfrm>
            <a:off x="3172680" y="2560320"/>
            <a:ext cx="3313080" cy="19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 l="71885" t="86991"/>
          <a:stretch/>
        </p:blipFill>
        <p:spPr>
          <a:xfrm>
            <a:off x="3057120" y="962280"/>
            <a:ext cx="2783160" cy="16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功能介紹說明）（db.py）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1400" y="2006640"/>
            <a:ext cx="5460840" cy="113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/>
          <p:nvPr/>
        </p:nvSpPr>
        <p:spPr>
          <a:xfrm>
            <a:off x="4572000" y="2795760"/>
            <a:ext cx="1986480" cy="23652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4197960" y="2499840"/>
            <a:ext cx="2064240" cy="17064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功能介紹說明）（import &amp; 首頁）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 txBox="1">
            <a:spLocks noGrp="1"/>
          </p:cNvSpPr>
          <p:nvPr>
            <p:ph type="body" idx="1"/>
          </p:nvPr>
        </p:nvSpPr>
        <p:spPr>
          <a:xfrm>
            <a:off x="311760" y="803160"/>
            <a:ext cx="8520120" cy="403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40" y="726480"/>
            <a:ext cx="8820360" cy="4184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"/>
          <p:cNvSpPr/>
          <p:nvPr/>
        </p:nvSpPr>
        <p:spPr>
          <a:xfrm>
            <a:off x="5079600" y="726480"/>
            <a:ext cx="847080" cy="21384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5927040" y="705600"/>
            <a:ext cx="1098360" cy="27288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3970440" y="1072440"/>
            <a:ext cx="745920" cy="12924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3447720" y="1202040"/>
            <a:ext cx="1525320" cy="16920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3986640" y="1386360"/>
            <a:ext cx="762480" cy="16920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1001160" y="2734200"/>
            <a:ext cx="919440" cy="25200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1920960" y="2938320"/>
            <a:ext cx="538920" cy="25200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3270600" y="3242160"/>
            <a:ext cx="925920" cy="25740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5284800" y="3507840"/>
            <a:ext cx="1043280" cy="32724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1001160" y="3401280"/>
            <a:ext cx="347040" cy="25200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功能介紹說明）（首頁HTML）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60" y="803160"/>
            <a:ext cx="4039560" cy="3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2400" y="803160"/>
            <a:ext cx="4029480" cy="3960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>
            <a:off x="1405080" y="1923840"/>
            <a:ext cx="799200" cy="225000"/>
          </a:xfrm>
          <a:prstGeom prst="donut">
            <a:avLst>
              <a:gd name="adj" fmla="val 89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A1E8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1275840" y="2473920"/>
            <a:ext cx="1810440" cy="2188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5002200" y="3588120"/>
            <a:ext cx="2948400" cy="93708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功能介紹說明）（首頁CSS）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920" y="726120"/>
            <a:ext cx="2028960" cy="430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0840" y="726120"/>
            <a:ext cx="2368800" cy="43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9120" y="726120"/>
            <a:ext cx="2558880" cy="43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9"/>
          <p:cNvSpPr/>
          <p:nvPr/>
        </p:nvSpPr>
        <p:spPr>
          <a:xfrm>
            <a:off x="1150920" y="1721880"/>
            <a:ext cx="1810440" cy="323928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3214440" y="726120"/>
            <a:ext cx="1763280" cy="59904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3214440" y="1325520"/>
            <a:ext cx="1763280" cy="191484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3214440" y="3270960"/>
            <a:ext cx="2185560" cy="170748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5655960" y="726120"/>
            <a:ext cx="2372040" cy="43038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>
            <a:spLocks noGrp="1"/>
          </p:cNvSpPr>
          <p:nvPr>
            <p:ph type="title"/>
          </p:nvPr>
        </p:nvSpPr>
        <p:spPr>
          <a:xfrm>
            <a:off x="311760" y="273600"/>
            <a:ext cx="8520120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rmAutofit fontScale="61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zh-TW" sz="2540" b="1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作品介紹（截圖 + 功能介紹說明）（首頁CSS）</a:t>
            </a:r>
            <a:endParaRPr sz="254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</a:pPr>
            <a:fld id="{00000000-1234-1234-1234-123412341234}" type="slidenum">
              <a:rPr lang="en-US" altLang="zh-TW" sz="1000" b="0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fld>
            <a:endParaRPr sz="10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4080" y="876960"/>
            <a:ext cx="2715480" cy="388368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0"/>
          <p:cNvSpPr/>
          <p:nvPr/>
        </p:nvSpPr>
        <p:spPr>
          <a:xfrm>
            <a:off x="3526200" y="876960"/>
            <a:ext cx="2403360" cy="180612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4754</Words>
  <Application>Microsoft Office PowerPoint</Application>
  <PresentationFormat>如螢幕大小 (16:9)</PresentationFormat>
  <Paragraphs>360</Paragraphs>
  <Slides>31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Merriweather Sans</vt:lpstr>
      <vt:lpstr>Times New Roman</vt:lpstr>
      <vt:lpstr>Open Sans</vt:lpstr>
      <vt:lpstr>PT Sans Narrow</vt:lpstr>
      <vt:lpstr>Arial</vt:lpstr>
      <vt:lpstr>Tropic</vt:lpstr>
      <vt:lpstr>Tropic</vt:lpstr>
      <vt:lpstr>Agoda爬蟲結合Flask</vt:lpstr>
      <vt:lpstr>簡報大綱</vt:lpstr>
      <vt:lpstr>作品介紹（截圖 + 功能介紹說明）（流程圖）</vt:lpstr>
      <vt:lpstr>作品介紹（截圖 + 功能介紹說明）（全部檔案）</vt:lpstr>
      <vt:lpstr>作品介紹（截圖 + 功能介紹說明）（db.py）</vt:lpstr>
      <vt:lpstr>作品介紹（截圖 + 功能介紹說明）（import &amp; 首頁）</vt:lpstr>
      <vt:lpstr>作品介紹（截圖 + 功能介紹說明）（首頁HTML）</vt:lpstr>
      <vt:lpstr>作品介紹（截圖 + 功能介紹說明）（首頁CSS）</vt:lpstr>
      <vt:lpstr>作品介紹（截圖 + 功能介紹說明）（首頁CSS）</vt:lpstr>
      <vt:lpstr>作品介紹（截圖 + 功能介紹說明）（首頁HTML表格post 搜尋條件後）</vt:lpstr>
      <vt:lpstr>作品介紹（截圖 + 功能介紹說明）（首頁HTML表格post 搜尋條件後）</vt:lpstr>
      <vt:lpstr>作品介紹（截圖 + 功能介紹說明）（首頁HTML表格post 搜尋條件後）</vt:lpstr>
      <vt:lpstr>作品介紹（截圖 + 功能介紹說明）（首頁HTML表格post 搜尋條件後）</vt:lpstr>
      <vt:lpstr>作品介紹（截圖 + 功能介紹說明）（首頁HTML表格post 搜尋條件後）</vt:lpstr>
      <vt:lpstr>作品介紹（截圖 + 功能介紹說明）（篩選條件HTML）</vt:lpstr>
      <vt:lpstr>作品介紹（截圖 + 功能介紹說明）（搜尋結果頁面）</vt:lpstr>
      <vt:lpstr>作品介紹（截圖 + 功能介紹說明）（搜尋結果頁面）</vt:lpstr>
      <vt:lpstr>作品介紹（截圖 + 功能介紹說明）（下載CSV）</vt:lpstr>
      <vt:lpstr>作品介紹（截圖 + 功能介紹說明）（資料分析圖）</vt:lpstr>
      <vt:lpstr>作品介紹（截圖 + 功能介紹說明）（搜尋結果HTML）</vt:lpstr>
      <vt:lpstr>作品介紹（截圖 + 功能介紹說明）（搜尋結果CSS）</vt:lpstr>
      <vt:lpstr>作品介紹（截圖 + 功能介紹說明）（搜尋結果CSS）</vt:lpstr>
      <vt:lpstr>作品介紹（截圖 + 功能介紹說明）（資料分析圖HTML）</vt:lpstr>
      <vt:lpstr>作品介紹（截圖 + 功能介紹說明）（使用pyinstaller打包成exe）</vt:lpstr>
      <vt:lpstr>核心技術列表</vt:lpstr>
      <vt:lpstr>各功能採用技術</vt:lpstr>
      <vt:lpstr>各功能採用技術</vt:lpstr>
      <vt:lpstr>作品遇到的相關難題（Bug 列表）</vt:lpstr>
      <vt:lpstr>作品問題解決辦法（除錯技巧、Bug 解決辦法...）</vt:lpstr>
      <vt:lpstr>作品問題解決辦法（除錯技巧、Bug 解決辦法...）</vt:lpstr>
      <vt:lpstr>作品問題解決辦法（除錯技巧、Bug 解決辦法...）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Agoda爬蟲結合Flask</dc:title>
  <cp:lastModifiedBy>世修 林</cp:lastModifiedBy>
  <cp:revision>1</cp:revision>
  <dcterms:modified xsi:type="dcterms:W3CDTF">2023-12-02T10:02:25Z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38</vt:i4>
  </property>
  <property fmtid="{D5CDD505-2E9C-101B-9397-08002B2CF9AE}" pid="4" name="PresentationFormat">
    <vt:lpwstr>如螢幕大小 (16:9)</vt:lpwstr>
  </property>
  <property fmtid="{D5CDD505-2E9C-101B-9397-08002B2CF9AE}" pid="5" name="Slides">
    <vt:i4>38</vt:i4>
  </property>
</Properties>
</file>